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0E0B7-D5BF-522F-DF37-E07942337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981325-4278-E423-24DC-C000E56FF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CCF70-FAC1-F5EA-E118-9EB7C035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4B37-7736-4679-83A1-0676ABB4D900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02F889-A08C-AA12-D15F-027A32A61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1D157A-36A0-1453-913F-D87EE274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782A-20EE-4489-B558-ED50C7356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69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0179-D6E0-F5DE-1E27-47875194F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C04137-7541-7687-CBB8-9F1CACE7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A94FB5-D0F2-29E5-98F4-244069145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4B37-7736-4679-83A1-0676ABB4D900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BAD5C1-D249-72BD-3E75-9934BAFA2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1D55BE-64BC-8125-3A58-988B4AF3B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782A-20EE-4489-B558-ED50C7356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4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08BEA6-6C47-CB5F-DB56-8AA025694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E0EB82-D326-7EB9-646C-DCF205688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2D9E9-0DF9-35BF-AD74-2E3ACEB0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4B37-7736-4679-83A1-0676ABB4D900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82EC84-C887-3DA0-0C3F-70D28F4F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3BC08B-0734-431B-920F-FB06B9A5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782A-20EE-4489-B558-ED50C7356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3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17931-572A-CF9C-CE5A-99C6DA6AF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885C87-1E0B-6911-D7C4-D6DCD36A3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D8C0A-78F6-54C8-03E2-2F8E41D5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4B37-7736-4679-83A1-0676ABB4D900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4894F8-B6F0-CC31-5CC5-6C185E9B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539450-50AB-3874-31C0-DEC1C207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782A-20EE-4489-B558-ED50C7356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6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A10EE-4D42-05DB-782F-C934D1EB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1C608D-A5DF-7C7F-D352-C23E85A47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18A073-9BCA-F159-1975-BBBA764E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4B37-7736-4679-83A1-0676ABB4D900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C9CF6-E1BF-814F-567E-2C76E77DC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3E64CF-5CCD-8038-83C0-104ED712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782A-20EE-4489-B558-ED50C7356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3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D2CB8-903F-D88C-D9A9-42BB03540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A8665A-1FED-F7DE-E81F-FF039E723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3CCE62-697E-A5CD-6FEB-B4D4042B5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545B90-224C-DAD5-7B69-C02DCD4A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4B37-7736-4679-83A1-0676ABB4D900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E3C4C0-77DD-77CB-3787-B29D4577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CF0183-7BD8-5D71-0245-3AD51CFC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782A-20EE-4489-B558-ED50C7356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4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BA32E-BCBB-2AAB-2174-1FCD3AC2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F547D6-8F6C-F7BB-881C-7BD3DF4ED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13A6B9-6E65-23A5-EB03-122AD2C42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35992F-579D-50F5-F43D-846E533BA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997402-6A5C-FA61-F459-2547E12E9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0F0C87-245A-A211-92DF-7A2A4493B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4B37-7736-4679-83A1-0676ABB4D900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5BE510-2077-6AEB-05AE-5C09AC62C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5D6962-3D8C-FE04-559D-C009743C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782A-20EE-4489-B558-ED50C7356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0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14430-713E-D342-5FFF-2E68D30BE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C33BE2-EBBE-E934-9A6A-696A0DE2B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4B37-7736-4679-83A1-0676ABB4D900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E3CCD7-2D75-8F11-456D-BA3B5D64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36F209-0FCF-0337-A75D-10656ADFC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782A-20EE-4489-B558-ED50C7356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5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7FE35F-B7B0-7678-5503-81EA88E31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4B37-7736-4679-83A1-0676ABB4D900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C21E7D-7020-A68D-2972-EADE19D7F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6A6560-C6D7-DF89-D9B1-085E384E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782A-20EE-4489-B558-ED50C7356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6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27E64-62AD-5ECF-F00A-252A7A204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0086B-B06B-5716-162F-7CB093DC3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DAF607-BF5D-630C-9CBD-A14C6FA88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3C3F31-8378-3B3C-4B58-EE5F0E1DC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4B37-7736-4679-83A1-0676ABB4D900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C411C7-4C83-7E42-0CDD-EA453C4F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E39DF9-9EA1-A6FA-63B8-953F4880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782A-20EE-4489-B558-ED50C7356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49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9E778-172C-E87D-D5E6-AAFE6D0A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78F5F5-B6DE-10E1-15DE-4349DE246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1F4DC0-D3C0-CF6D-61A0-E6B06B08E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BBED07-423F-6764-99F8-87EA70CE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4B37-7736-4679-83A1-0676ABB4D900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253FDF-A121-89CB-F4B1-A10A70939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55A6CC-AB2E-FAA1-3BF5-1C22AD4F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782A-20EE-4489-B558-ED50C7356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6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9B878-3E49-FB17-6D36-87732BD6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441CB2-B57B-D882-E24C-7C00442BA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45571B-DCEA-8994-9A61-1E49AD3D6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84B37-7736-4679-83A1-0676ABB4D900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F17AFA-0FD7-F908-D2E4-07FADE4DA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66DA59-BB00-F315-0866-2E6B32030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2782A-20EE-4489-B558-ED50C7356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9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347699-6F16-4B6D-EBBD-AF7867A9E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88890" cy="69389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01008-BC8D-6D07-452C-A10D0CB8D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7502" y="354563"/>
            <a:ext cx="8960498" cy="998376"/>
          </a:xfrm>
        </p:spPr>
        <p:txBody>
          <a:bodyPr>
            <a:normAutofit/>
          </a:bodyPr>
          <a:lstStyle/>
          <a:p>
            <a:pPr lvl="0">
              <a:tabLst>
                <a:tab pos="1338263" algn="l"/>
              </a:tabLst>
            </a:pPr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– третьей категории №16 «Аленка» с. Круглое, Азовского района</a:t>
            </a:r>
            <a:b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b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7368D3-AED1-474A-2DCC-CB35E6F71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9592" y="1352939"/>
            <a:ext cx="9268408" cy="4973216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– класс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«Использование картинок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виммельбух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развитии произвольного внимания у детей дошкольного возраста»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(семинар Кагальницкое ОМО)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Локота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2025г.</a:t>
            </a:r>
          </a:p>
        </p:txBody>
      </p:sp>
    </p:spTree>
    <p:extLst>
      <p:ext uri="{BB962C8B-B14F-4D97-AF65-F5344CB8AC3E}">
        <p14:creationId xmlns:p14="http://schemas.microsoft.com/office/powerpoint/2010/main" val="39839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68F432-82B6-7A8F-8BD8-F046DB25B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134DC-A6C8-2CA9-BDC5-FED9BB68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81724"/>
          </a:xfrm>
        </p:spPr>
        <p:txBody>
          <a:bodyPr/>
          <a:lstStyle/>
          <a:p>
            <a:pPr marR="455930" lvl="0" algn="ctr">
              <a:buSzPts val="1400"/>
              <a:tabLst>
                <a:tab pos="1469390" algn="l"/>
              </a:tabLst>
            </a:pPr>
            <a:r>
              <a:rPr lang="ru-RU" sz="1800" b="1" i="1" kern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br>
              <a:rPr lang="ru-RU" sz="1800" b="1" i="1" kern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профессионального мастерства педагогов в процессе педагогического общения, освоение опыта работы по использованию технологии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Виммельбух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</a:t>
            </a:r>
            <a:b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Познакомить педагогов с картинками «</a:t>
            </a:r>
            <a:r>
              <a:rPr lang="ru-RU" sz="1800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Виммельбух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», как средством развития произвольного внимания у детей дошкольного возраста.</a:t>
            </a:r>
            <a:br>
              <a:rPr lang="ru-RU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Способствовать развитию интереса к внедрению картинок «</a:t>
            </a:r>
            <a:r>
              <a:rPr lang="ru-RU" sz="1800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Виммельбух</a:t>
            </a:r>
            <a:r>
              <a:rPr lang="ru-RU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в работу с детьми на развитие произвольного внимания.</a:t>
            </a:r>
            <a:br>
              <a:rPr lang="ru-RU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i="1" dirty="0"/>
          </a:p>
        </p:txBody>
      </p:sp>
      <p:pic>
        <p:nvPicPr>
          <p:cNvPr id="7" name="Image 1">
            <a:extLst>
              <a:ext uri="{FF2B5EF4-FFF2-40B4-BE49-F238E27FC236}">
                <a16:creationId xmlns:a16="http://schemas.microsoft.com/office/drawing/2014/main" id="{FCA948CB-6EF5-1358-BAE5-720530530A72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9044" y="3547595"/>
            <a:ext cx="2817845" cy="2106756"/>
          </a:xfrm>
          <a:prstGeom prst="rect">
            <a:avLst/>
          </a:prstGeom>
        </p:spPr>
      </p:pic>
      <p:pic>
        <p:nvPicPr>
          <p:cNvPr id="8" name="Image 2">
            <a:extLst>
              <a:ext uri="{FF2B5EF4-FFF2-40B4-BE49-F238E27FC236}">
                <a16:creationId xmlns:a16="http://schemas.microsoft.com/office/drawing/2014/main" id="{0620FC3D-1B61-5A26-AA50-B356E9EEA167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4607" y="3325489"/>
            <a:ext cx="3260899" cy="2328862"/>
          </a:xfrm>
          <a:prstGeom prst="rect">
            <a:avLst/>
          </a:prstGeom>
        </p:spPr>
      </p:pic>
      <p:pic>
        <p:nvPicPr>
          <p:cNvPr id="9" name="Image 5">
            <a:extLst>
              <a:ext uri="{FF2B5EF4-FFF2-40B4-BE49-F238E27FC236}">
                <a16:creationId xmlns:a16="http://schemas.microsoft.com/office/drawing/2014/main" id="{7382CBA8-CD51-97E9-02FD-BCE3ED1556B8}"/>
              </a:ext>
            </a:extLst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3224" y="3325488"/>
            <a:ext cx="3319032" cy="222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2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C292FF9-806C-5634-7737-78FA26858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2A99F-59F4-E3DD-E317-17C4B8042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96" y="365126"/>
            <a:ext cx="10823510" cy="1137104"/>
          </a:xfrm>
        </p:spPr>
        <p:txBody>
          <a:bodyPr>
            <a:normAutofit/>
          </a:bodyPr>
          <a:lstStyle/>
          <a:p>
            <a:pPr algn="ctr"/>
            <a:r>
              <a:rPr lang="ru-RU" sz="3600" kern="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600" kern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же такое </a:t>
            </a:r>
            <a:r>
              <a:rPr lang="ru-RU" sz="3600" b="1" kern="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виммельбух</a:t>
            </a:r>
            <a:r>
              <a:rPr lang="ru-RU" sz="3600" b="1" kern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pic>
        <p:nvPicPr>
          <p:cNvPr id="7" name="Image 1">
            <a:extLst>
              <a:ext uri="{FF2B5EF4-FFF2-40B4-BE49-F238E27FC236}">
                <a16:creationId xmlns:a16="http://schemas.microsoft.com/office/drawing/2014/main" id="{74AD7708-0455-563F-0067-B2C91E0DD2B7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9171" y="1091683"/>
            <a:ext cx="8033657" cy="540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F71D35-5461-BF96-AF20-7E230C35D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41" y="0"/>
            <a:ext cx="12231841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9356-B6BC-720E-1E57-98E917FD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28"/>
          </a:xfrm>
        </p:spPr>
        <p:txBody>
          <a:bodyPr>
            <a:noAutofit/>
          </a:bodyPr>
          <a:lstStyle/>
          <a:p>
            <a:pPr marL="88900" algn="ctr">
              <a:spcBef>
                <a:spcPts val="1345"/>
              </a:spcBef>
            </a:pPr>
            <a:br>
              <a:rPr lang="ru-RU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</a:t>
            </a:r>
            <a:r>
              <a:rPr lang="ru-RU" sz="2800" b="1" kern="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b="1" kern="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целесообразность</a:t>
            </a:r>
            <a:r>
              <a:rPr lang="ru-RU" sz="2800" b="1" kern="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использования</a:t>
            </a:r>
            <a:r>
              <a:rPr lang="ru-RU" sz="2800" b="1" kern="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kern="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виммельбухов</a:t>
            </a:r>
            <a:r>
              <a:rPr lang="ru-RU" sz="2800" b="1" kern="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6367CC-1A0E-A322-0797-30BCFECDF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922"/>
            <a:ext cx="10515600" cy="4768041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ts val="1605"/>
              </a:lnSpc>
              <a:buSzPts val="1400"/>
              <a:buFont typeface="Times New Roman" panose="02020603050405020304" pitchFamily="18" charset="0"/>
              <a:buChar char="•"/>
              <a:tabLst>
                <a:tab pos="126619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Предлагая ребенку рассмотреть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Виммельбух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(не посетить занятие!), мы решаем сразу множество задач в развитии дошкольников: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обогащаем активный словарь ребёнка;</a:t>
            </a:r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активизируем	познавательные	процессы:	восприятие,	память, внимание; воображение, мышление;</a:t>
            </a:r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расширяем общий кругозор, представления об окружающем мире;</a:t>
            </a:r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актуализируем	имеющийся	опыт	социальной	коммуникации	и помогаем накопить новый;</a:t>
            </a:r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развиваем способность сопереживать другом человеку, понимать его чувства и эмоции, регулировать своё поведение на их основе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Также это отличный инструмент для развития произвольного внимания.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6" name="Image 21">
            <a:extLst>
              <a:ext uri="{FF2B5EF4-FFF2-40B4-BE49-F238E27FC236}">
                <a16:creationId xmlns:a16="http://schemas.microsoft.com/office/drawing/2014/main" id="{2CF75019-6362-3560-2650-C87DF82416F6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2345" y="4124131"/>
            <a:ext cx="3520555" cy="21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C62D8D-787E-DC22-75E2-F96ABF08D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1680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5ACD7-1FC1-5A5C-1A23-B1E5ED02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45" y="141190"/>
            <a:ext cx="10515600" cy="86651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работать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виммельбух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856946-8475-BB3B-8743-AB22160DC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3" y="793103"/>
            <a:ext cx="7053942" cy="5562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80FD68-A9F3-98D3-8729-9C88450F56FF}"/>
              </a:ext>
            </a:extLst>
          </p:cNvPr>
          <p:cNvSpPr txBox="1"/>
          <p:nvPr/>
        </p:nvSpPr>
        <p:spPr>
          <a:xfrm>
            <a:off x="7613780" y="679755"/>
            <a:ext cx="4083698" cy="5357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kern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Какое время года здесь изображено, какое время суток? (Зима)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kern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 вы догадались, что это зима? (Всё покрыто снегом. На деревьях нет листьев. Люди тепло одеты и т.д.)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kern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Скажите, как называется здание, которое находится в центре? (Дом)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kern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Почему вы так решили? (Потому что там расположены комнаты – кухня, спальня, гостиная, есть лестницы и балконы.)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kern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Чем занимаются люди в доме? (Делают уборку, наряжают ёлку и т.д.)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kern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Чем занимаются дети на улице? (Они играют, мальчик гуляет   собакой…)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kern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 чем заняты  взрослые? (Общаются с другими людьми, идут гулять с детьми, ожидают транспорт на остановке ….)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kern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Каких животных вы заметили? (Кошка, собака, лошадь, белки...)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kern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Какие птицы здесь изображены? (Голуби, вороны, дятел, сороки, синицы, снегири)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200" kern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Найдите и сосчитайте транспорт на этой странице.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kern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Что ещё интересного вы здесь увидели?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62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39D28A-37CF-6877-F9D4-DE3BA823F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7" y="1"/>
            <a:ext cx="1230396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48FA0-0C75-1273-415D-55DA2AAC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11"/>
            <a:ext cx="10515600" cy="858416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Игра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«Я вижу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".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1800" i="1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обучить</a:t>
            </a:r>
            <a:r>
              <a:rPr lang="ru-RU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мыслительным</a:t>
            </a:r>
            <a:r>
              <a:rPr lang="ru-RU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действиям,</a:t>
            </a:r>
            <a:r>
              <a:rPr lang="ru-RU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зрительного произвольного внимания, быстроты реакции.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A1F2D1-0D3E-AD13-4C38-799BDB540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65" y="1054357"/>
            <a:ext cx="7697727" cy="521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9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1F44DB5-87FB-6BAC-78F4-C3D56C02C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87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AE7BD-ADE5-6633-6490-4F62638C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264"/>
            <a:ext cx="10685106" cy="923731"/>
          </a:xfrm>
        </p:spPr>
        <p:txBody>
          <a:bodyPr>
            <a:normAutofit fontScale="90000"/>
          </a:bodyPr>
          <a:lstStyle/>
          <a:p>
            <a:pPr marL="88900">
              <a:spcBef>
                <a:spcPts val="1320"/>
              </a:spcBef>
            </a:pP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Игра  «Найди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рагмент на картинке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 Вариант №1</a:t>
            </a:r>
            <a:br>
              <a:rPr lang="ru-RU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развитие зрительного произвольного внимания, быстроты реакции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07ED3E-E941-595C-E886-78EE5A592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08" y="1222311"/>
            <a:ext cx="7315622" cy="517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42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61381854-C993-69A1-D5D8-9253FA917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478B7-59DA-182B-CE32-67B1D3A44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88"/>
            <a:ext cx="10515600" cy="690466"/>
          </a:xfrm>
        </p:spPr>
        <p:txBody>
          <a:bodyPr>
            <a:noAutofit/>
          </a:bodyPr>
          <a:lstStyle/>
          <a:p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</a:t>
            </a:r>
            <a:b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Игра  «Найди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рагмент на картинке</a:t>
            </a:r>
            <a:r>
              <a:rPr lang="ru-RU" sz="1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 Вариант №2</a:t>
            </a:r>
            <a:br>
              <a:rPr lang="ru-RU" sz="1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развитие зрительного произвольного внимания, быстроты реакции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305A1B-050E-2ECF-F829-E2A24390B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79" y="1047203"/>
            <a:ext cx="7115660" cy="51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9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DBC6BB-7E64-ADAA-9DC1-5EEEBB054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48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501</Words>
  <Application>Microsoft Office PowerPoint</Application>
  <PresentationFormat>Широкоэкранный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Symbol</vt:lpstr>
      <vt:lpstr>Times New Roman</vt:lpstr>
      <vt:lpstr>Тема Office</vt:lpstr>
      <vt:lpstr>Муниципальное бюджетное дошкольное образовательное учреждение детский сад – третьей категории №16 «Аленка» с. Круглое, Азовского района  </vt:lpstr>
      <vt:lpstr>Цель:  повышение профессионального мастерства педагогов в процессе педагогического общения, освоение опыта работы по использованию технологии Виммельбух.  Задачи:  1. Познакомить педагогов с картинками «Виммельбух», как средством развития произвольного внимания у детей дошкольного возраста. 2.Способствовать развитию интереса к внедрению картинок «Виммельбух» в работу с детьми на развитие произвольного внимания. </vt:lpstr>
      <vt:lpstr>Что же такое виммельбух? </vt:lpstr>
      <vt:lpstr>  Актуальность и целесообразность использования виммельбухов. </vt:lpstr>
      <vt:lpstr>Как работать с виммельбух</vt:lpstr>
      <vt:lpstr>                                                                         Игра  «Я вижу".  Цель: обучить мыслительным действиям, развитие зрительного произвольного внимания, быстроты реакции.  </vt:lpstr>
      <vt:lpstr>                                                                                                                               Игра  «Найди фрагмент на картинке». Вариант №1  Цель: развитие зрительного произвольного внимания, быстроты реакции». </vt:lpstr>
      <vt:lpstr>                                                                                                       Игра  «Найди фрагмент на картинке». Вариант №2  Цель: развитие зрительного произвольного внимания, быстроты реакции».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Елена Завгородняя</dc:creator>
  <cp:lastModifiedBy>Елена Завгородняя</cp:lastModifiedBy>
  <cp:revision>5</cp:revision>
  <dcterms:created xsi:type="dcterms:W3CDTF">2025-03-20T09:27:50Z</dcterms:created>
  <dcterms:modified xsi:type="dcterms:W3CDTF">2025-04-08T10:39:36Z</dcterms:modified>
</cp:coreProperties>
</file>